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71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83" r:id="rId10"/>
  </p:sldIdLst>
  <p:sldSz cx="9144000" cy="6858000" type="screen4x3"/>
  <p:notesSz cx="6858000" cy="9144000"/>
  <p:photoAlbum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1" d="100"/>
          <a:sy n="81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179D764-458C-4193-A96C-EE961AEB67F2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5756F7C-9E99-4A0D-BAFB-9B12E45D9E6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9843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8864F6A0-2BA8-4F92-8B15-B98C705D0327}" type="slidenum">
              <a:rPr lang="ar-EG" sz="1200" smtClean="0"/>
              <a:pPr eaLnBrk="1" hangingPunct="1"/>
              <a:t>1</a:t>
            </a:fld>
            <a:endParaRPr lang="ar-EG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C943-8E7C-4353-8063-D819D6F823E4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06FDF-0FF4-4A84-80D8-65D1F8707C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69490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C943-8E7C-4353-8063-D819D6F823E4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06FDF-0FF4-4A84-80D8-65D1F8707C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7769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C943-8E7C-4353-8063-D819D6F823E4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06FDF-0FF4-4A84-80D8-65D1F8707C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106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C943-8E7C-4353-8063-D819D6F823E4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06FDF-0FF4-4A84-80D8-65D1F8707C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22346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C943-8E7C-4353-8063-D819D6F823E4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06FDF-0FF4-4A84-80D8-65D1F8707C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31382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C943-8E7C-4353-8063-D819D6F823E4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06FDF-0FF4-4A84-80D8-65D1F8707C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16072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C943-8E7C-4353-8063-D819D6F823E4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06FDF-0FF4-4A84-80D8-65D1F8707C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3753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C943-8E7C-4353-8063-D819D6F823E4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06FDF-0FF4-4A84-80D8-65D1F8707C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0198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C943-8E7C-4353-8063-D819D6F823E4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06FDF-0FF4-4A84-80D8-65D1F8707C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094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C943-8E7C-4353-8063-D819D6F823E4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06FDF-0FF4-4A84-80D8-65D1F8707C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28386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C943-8E7C-4353-8063-D819D6F823E4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06FDF-0FF4-4A84-80D8-65D1F8707C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83696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3C943-8E7C-4353-8063-D819D6F823E4}" type="datetimeFigureOut">
              <a:rPr lang="ar-EG" smtClean="0"/>
              <a:t>10/10/1442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06FDF-0FF4-4A84-80D8-65D1F8707C2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5439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gi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6"/>
          <p:cNvSpPr txBox="1">
            <a:spLocks noChangeArrowheads="1"/>
          </p:cNvSpPr>
          <p:nvPr/>
        </p:nvSpPr>
        <p:spPr bwMode="auto">
          <a:xfrm>
            <a:off x="250825" y="2924175"/>
            <a:ext cx="8208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1800"/>
          </a:p>
        </p:txBody>
      </p:sp>
      <p:sp>
        <p:nvSpPr>
          <p:cNvPr id="211985" name="Rectangle 17"/>
          <p:cNvSpPr>
            <a:spLocks noChangeArrowheads="1"/>
          </p:cNvSpPr>
          <p:nvPr/>
        </p:nvSpPr>
        <p:spPr bwMode="auto">
          <a:xfrm>
            <a:off x="0" y="333375"/>
            <a:ext cx="9144000" cy="6709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ar-EG" sz="4000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المحاضرة السابعه</a:t>
            </a:r>
            <a:endParaRPr lang="ar-EG" sz="3600" b="1" dirty="0">
              <a:solidFill>
                <a:srgbClr val="99FF33"/>
              </a:solidFill>
              <a:cs typeface="PT Bold Heading" pitchFamily="2" charset="-78"/>
            </a:endParaRPr>
          </a:p>
          <a:p>
            <a:pPr algn="just">
              <a:defRPr/>
            </a:pPr>
            <a:r>
              <a:rPr lang="ar-EG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مقرر انتاج الزينة والنباتات الطبية والعطرية</a:t>
            </a:r>
          </a:p>
          <a:p>
            <a:pPr algn="just">
              <a:defRPr/>
            </a:pPr>
            <a:r>
              <a:rPr lang="ar-EG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الجزء الثاني ( النباتات الطبية والعطرية)</a:t>
            </a:r>
          </a:p>
          <a:p>
            <a:pPr algn="just">
              <a:defRPr/>
            </a:pPr>
            <a:r>
              <a:rPr lang="ar-EG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طلاب المستوي الثالث شعبه التربية</a:t>
            </a:r>
          </a:p>
          <a:p>
            <a:pPr algn="just">
              <a:defRPr/>
            </a:pPr>
            <a:r>
              <a:rPr lang="ar-EG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الفصل الدراسي الثاني </a:t>
            </a:r>
          </a:p>
          <a:p>
            <a:pPr algn="ctr">
              <a:defRPr/>
            </a:pPr>
            <a:r>
              <a:rPr lang="ar-EG" sz="4400" b="1" dirty="0">
                <a:solidFill>
                  <a:srgbClr val="FF9900"/>
                </a:solidFill>
                <a:cs typeface="PT Bold Heading" pitchFamily="2" charset="-78"/>
              </a:rPr>
              <a:t>إعداد</a:t>
            </a:r>
          </a:p>
          <a:p>
            <a:pPr algn="ctr">
              <a:defRPr/>
            </a:pPr>
            <a:r>
              <a:rPr lang="ar-EG" sz="3600" b="1" dirty="0">
                <a:solidFill>
                  <a:srgbClr val="7030A0"/>
                </a:solidFill>
                <a:cs typeface="PT Bold Heading" pitchFamily="2" charset="-78"/>
              </a:rPr>
              <a:t>أ</a:t>
            </a:r>
            <a:r>
              <a:rPr lang="ar-EG" sz="3600" b="1" i="1" dirty="0">
                <a:solidFill>
                  <a:srgbClr val="7030A0"/>
                </a:solidFill>
                <a:cs typeface="PT Bold Heading" pitchFamily="2" charset="-78"/>
              </a:rPr>
              <a:t>.د/ ياسر عبدالفتاح عبدالعاطى غطاس</a:t>
            </a:r>
          </a:p>
          <a:p>
            <a:pPr algn="ctr">
              <a:defRPr/>
            </a:pPr>
            <a:r>
              <a:rPr lang="ar-EG" b="1" dirty="0">
                <a:solidFill>
                  <a:srgbClr val="7030A0"/>
                </a:solidFill>
                <a:cs typeface="PT Bold Heading" pitchFamily="2" charset="-78"/>
              </a:rPr>
              <a:t>استاذ زهور ونباتات الزينه والنباتات الطبية وزراعة الانسجة المساعد</a:t>
            </a:r>
          </a:p>
          <a:p>
            <a:pPr algn="ctr">
              <a:defRPr/>
            </a:pPr>
            <a:r>
              <a:rPr lang="ar-EG" sz="3600" b="1" dirty="0">
                <a:solidFill>
                  <a:srgbClr val="7030A0"/>
                </a:solidFill>
                <a:cs typeface="PT Bold Heading" pitchFamily="2" charset="-78"/>
              </a:rPr>
              <a:t>قسم البساتين – كلية الزراعة – جامعة بنها</a:t>
            </a:r>
          </a:p>
          <a:p>
            <a:pPr algn="ctr">
              <a:defRPr/>
            </a:pPr>
            <a:r>
              <a:rPr lang="ar-EG" sz="3600" b="1" dirty="0">
                <a:solidFill>
                  <a:srgbClr val="7030A0"/>
                </a:solidFill>
                <a:cs typeface="PT Bold Heading" pitchFamily="2" charset="-78"/>
              </a:rPr>
              <a:t>2020</a:t>
            </a:r>
          </a:p>
          <a:p>
            <a:pPr algn="ctr">
              <a:defRPr/>
            </a:pPr>
            <a:endParaRPr lang="ar-EG" sz="3600" b="1" dirty="0">
              <a:solidFill>
                <a:srgbClr val="99FF33"/>
              </a:solidFill>
              <a:cs typeface="PT Bold Heading" pitchFamily="2" charset="-78"/>
            </a:endParaRPr>
          </a:p>
          <a:p>
            <a:pPr algn="ctr">
              <a:defRPr/>
            </a:pPr>
            <a:endParaRPr lang="en-US" sz="2400" b="1" dirty="0">
              <a:cs typeface="Simple Bold Jut Out" pitchFamily="2" charset="-78"/>
            </a:endParaRPr>
          </a:p>
        </p:txBody>
      </p:sp>
      <p:sp>
        <p:nvSpPr>
          <p:cNvPr id="3076" name="Text Box 19"/>
          <p:cNvSpPr txBox="1">
            <a:spLocks noChangeArrowheads="1"/>
          </p:cNvSpPr>
          <p:nvPr/>
        </p:nvSpPr>
        <p:spPr bwMode="auto">
          <a:xfrm>
            <a:off x="1108075" y="771525"/>
            <a:ext cx="7272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9817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8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408737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ar-EG" sz="4000" b="1" dirty="0">
                <a:solidFill>
                  <a:srgbClr val="7030A0"/>
                </a:solidFill>
              </a:rPr>
              <a:t>اهم</a:t>
            </a:r>
            <a:r>
              <a:rPr lang="ar-SA" sz="4000" b="1" dirty="0">
                <a:solidFill>
                  <a:srgbClr val="7030A0"/>
                </a:solidFill>
              </a:rPr>
              <a:t> التوصيات </a:t>
            </a:r>
            <a:r>
              <a:rPr lang="ar-EG" sz="4000" b="1" dirty="0">
                <a:solidFill>
                  <a:srgbClr val="7030A0"/>
                </a:solidFill>
              </a:rPr>
              <a:t>للنهوض بانتاج وتصدير النباتات الطبية والعطرية:-</a:t>
            </a:r>
          </a:p>
          <a:p>
            <a:pPr eaLnBrk="1" hangingPunct="1">
              <a:defRPr/>
            </a:pPr>
            <a:r>
              <a:rPr lang="ar-EG" b="1" dirty="0"/>
              <a:t>1- </a:t>
            </a:r>
            <a:r>
              <a:rPr lang="ar-SA" b="1" dirty="0"/>
              <a:t>العمل علي فتح أسواق تجارية للنباتات الطبية والعطرية أمام الدول العربية والأوروبية</a:t>
            </a:r>
          </a:p>
          <a:p>
            <a:pPr eaLnBrk="1" hangingPunct="1">
              <a:defRPr/>
            </a:pPr>
            <a:r>
              <a:rPr lang="ar-SA" b="1" dirty="0"/>
              <a:t>2 ـ إنشاء اتحاد عربي لإنتاج وتصنيع وتسويق النباتات الطبية والعطرية</a:t>
            </a:r>
            <a:r>
              <a:rPr lang="en-US" b="1" dirty="0"/>
              <a:t>.</a:t>
            </a:r>
            <a:br>
              <a:rPr lang="en-US" b="1" dirty="0"/>
            </a:br>
            <a:r>
              <a:rPr lang="ar-EG" b="1" dirty="0"/>
              <a:t> 3</a:t>
            </a:r>
            <a:r>
              <a:rPr lang="en-US" b="1" dirty="0"/>
              <a:t> </a:t>
            </a:r>
            <a:r>
              <a:rPr lang="ar-SA" b="1" dirty="0"/>
              <a:t>ـ تعزيز التعاون الاقليمي والدولي لاستخلاص الأعشاب والزيوت من النباتات الطبية والعطرية </a:t>
            </a:r>
          </a:p>
          <a:p>
            <a:pPr eaLnBrk="1" hangingPunct="1">
              <a:defRPr/>
            </a:pPr>
            <a:r>
              <a:rPr lang="ar-SA" b="1" dirty="0"/>
              <a:t>4</a:t>
            </a:r>
            <a:r>
              <a:rPr lang="en-US" b="1" dirty="0"/>
              <a:t> </a:t>
            </a:r>
            <a:r>
              <a:rPr lang="ar-SA" b="1" dirty="0"/>
              <a:t>ـ الاهتمام بتجهيز وتغليف وتعبئة النباتات الطبية وفقاً لأدق المعايير الدولية</a:t>
            </a:r>
            <a:r>
              <a:rPr lang="en-US" b="1" dirty="0"/>
              <a:t>.</a:t>
            </a:r>
            <a:br>
              <a:rPr lang="en-US" b="1" dirty="0"/>
            </a:br>
            <a:r>
              <a:rPr lang="en-US" b="1" dirty="0"/>
              <a:t> 5</a:t>
            </a:r>
            <a:r>
              <a:rPr lang="ar-SA" b="1" dirty="0"/>
              <a:t>ـ وضع سياسة عامة لإنشاء صيدلية الأعشاب العربية</a:t>
            </a:r>
            <a:endParaRPr lang="en-US" b="1" dirty="0"/>
          </a:p>
          <a:p>
            <a:pPr>
              <a:defRPr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0018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6264275"/>
          </a:xfrm>
        </p:spPr>
        <p:txBody>
          <a:bodyPr/>
          <a:lstStyle/>
          <a:p>
            <a:pPr eaLnBrk="1" hangingPunct="1">
              <a:defRPr/>
            </a:pPr>
            <a:r>
              <a:rPr lang="ar-EG" dirty="0">
                <a:solidFill>
                  <a:srgbClr val="FF0000"/>
                </a:solidFill>
              </a:rPr>
              <a:t> </a:t>
            </a:r>
            <a:r>
              <a:rPr lang="ar-SA" b="1" dirty="0">
                <a:solidFill>
                  <a:srgbClr val="FF0000"/>
                </a:solidFill>
              </a:rPr>
              <a:t>أساليب أنتاج النباتات الطبية</a:t>
            </a:r>
            <a:r>
              <a:rPr lang="en-US" b="1" dirty="0"/>
              <a:t>:</a:t>
            </a:r>
            <a:endParaRPr lang="ar-EG" b="1" dirty="0"/>
          </a:p>
          <a:p>
            <a:pPr eaLnBrk="1" hangingPunct="1">
              <a:defRPr/>
            </a:pPr>
            <a:r>
              <a:rPr lang="ar-SA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أولا الأسلوب التقليدى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endParaRPr lang="ar-EG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defRPr/>
            </a:pPr>
            <a:r>
              <a:rPr lang="ar-SA" dirty="0"/>
              <a:t>وفيه يقوم المزارع بجميع عمليات الزراعة التقليدية كما يستخدم الأسمدة و المبيدات الكيماوية و كذلك يستخدم منظمات النمو الكيماوية</a:t>
            </a:r>
            <a:r>
              <a:rPr lang="en-US" dirty="0"/>
              <a:t>.</a:t>
            </a:r>
            <a:endParaRPr lang="ar-EG" b="1" dirty="0"/>
          </a:p>
          <a:p>
            <a:pPr eaLnBrk="1" hangingPunct="1">
              <a:defRPr/>
            </a:pPr>
            <a:r>
              <a:rPr lang="ar-SA" b="1" dirty="0"/>
              <a:t>مميزاته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ar-SA" dirty="0"/>
              <a:t>بسيط – سهل – قليل التكاليف</a:t>
            </a:r>
            <a:r>
              <a:rPr lang="en-US" dirty="0"/>
              <a:t>.</a:t>
            </a:r>
            <a:endParaRPr lang="ar-EG" b="1" dirty="0"/>
          </a:p>
          <a:p>
            <a:pPr eaLnBrk="1" hangingPunct="1">
              <a:defRPr/>
            </a:pPr>
            <a:r>
              <a:rPr lang="ar-SA" b="1" dirty="0"/>
              <a:t>عيوبه</a:t>
            </a:r>
            <a:r>
              <a:rPr lang="en-US" dirty="0"/>
              <a:t>: </a:t>
            </a:r>
            <a:r>
              <a:rPr lang="ar-SA" dirty="0"/>
              <a:t>لا يصلح فى حالة طلب منتجات خالية من متبقيات المبيدات و الأسمدة للتصدير</a:t>
            </a:r>
            <a:r>
              <a:rPr lang="en-US" dirty="0"/>
              <a:t>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563137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4087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ar-EG" dirty="0"/>
              <a:t> </a:t>
            </a:r>
            <a:r>
              <a:rPr lang="ar-SA" b="1" dirty="0">
                <a:solidFill>
                  <a:srgbClr val="FF0000"/>
                </a:solidFill>
              </a:rPr>
              <a:t>ثانيا أسلوب الزراعة الحيوية</a:t>
            </a:r>
            <a:r>
              <a:rPr lang="en-US" dirty="0">
                <a:solidFill>
                  <a:srgbClr val="FF0000"/>
                </a:solidFill>
              </a:rPr>
              <a:t>:</a:t>
            </a:r>
            <a:endParaRPr lang="ar-EG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ar-SA" dirty="0"/>
              <a:t>و فيه يقوم المزارع بجميع عمليات الزراعة التقليدية إلا أنه لايستخدم الأسمدة الكيماوية ويستعيض عنها باستخدام التسميد العضوى (بلدى -دواجن</a:t>
            </a:r>
            <a:r>
              <a:rPr lang="en-US" dirty="0"/>
              <a:t> </a:t>
            </a:r>
            <a:r>
              <a:rPr lang="en-US" dirty="0">
                <a:latin typeface="Arial"/>
              </a:rPr>
              <a:t>–</a:t>
            </a:r>
            <a:r>
              <a:rPr lang="en-US" dirty="0"/>
              <a:t> </a:t>
            </a:r>
            <a:r>
              <a:rPr lang="ar-SA" dirty="0"/>
              <a:t>ماشبة – أخضر) و الحيوى (مجموعة من السلالات البكتيرية تقوم بعدة وظائف مثل: تثبيت النيتروجين الجوى – تحليل الفوسفور – أفراز الأحماض – قتل مسببات الأمراض و غيرها) وكذلك لا يستخدم لمكافحة الآفات المبيدات الكيماوية و إنما يستخدم المواد الغير ملوثة للبيئة ذات الأصل العضوى مثل الكبريت بنوعيه (زراعى – ميكرونى) و الكائنات الحية مثل الخميرة الأعداء الحيوية و المفترسات مثل أسد المن و خنافس أبو العيد و طفيل التريكوجراما و بكتيريا الباسلس و غيرها</a:t>
            </a:r>
            <a:r>
              <a:rPr lang="en-US" dirty="0"/>
              <a:t>.</a:t>
            </a:r>
            <a:endParaRPr lang="ar-EG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ar-SA" b="1" dirty="0"/>
              <a:t>مميزاته</a:t>
            </a:r>
            <a:r>
              <a:rPr lang="en-US" dirty="0"/>
              <a:t>: </a:t>
            </a:r>
            <a:r>
              <a:rPr lang="ar-EG" dirty="0"/>
              <a:t> </a:t>
            </a:r>
            <a:r>
              <a:rPr lang="ar-SA" dirty="0"/>
              <a:t>بسيط </a:t>
            </a:r>
            <a:r>
              <a:rPr lang="en-US" dirty="0"/>
              <a:t>- </a:t>
            </a:r>
            <a:r>
              <a:rPr lang="ar-SA" dirty="0"/>
              <a:t>سهل – قليل التكاليف</a:t>
            </a:r>
            <a:r>
              <a:rPr lang="en-US" dirty="0"/>
              <a:t>.</a:t>
            </a:r>
            <a:endParaRPr lang="ar-EG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ar-SA" b="1" dirty="0"/>
              <a:t>عيوبه</a:t>
            </a:r>
            <a:r>
              <a:rPr lang="ar-SA" dirty="0"/>
              <a:t>:انخفاض المحصول فى السنوات الأولى لتطبيقه.</a:t>
            </a:r>
            <a:r>
              <a:rPr lang="en-US" dirty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60445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6264275"/>
          </a:xfrm>
        </p:spPr>
        <p:txBody>
          <a:bodyPr/>
          <a:lstStyle/>
          <a:p>
            <a:pPr eaLnBrk="1" hangingPunct="1">
              <a:defRPr/>
            </a:pPr>
            <a:r>
              <a:rPr lang="ar-SA" b="1" dirty="0">
                <a:solidFill>
                  <a:srgbClr val="FF0000"/>
                </a:solidFill>
              </a:rPr>
              <a:t>ثالثا أسلوب الزراعة العضوية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endParaRPr lang="ar-EG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ar-SA" dirty="0"/>
              <a:t>و فيه يقوم المزارع بتسجيل مزرعته فى نطاق إحدى الشركات أو الأتحادات التى تتولى إرشاده لأساليب الأنتاج و الحصاد و التعبئة و غيرها كما تساعده فى تسويق المنتج نظير رسوم تسجيل و متابعة و أشراف يقوم بدفعها كما تقوم بمنحه شهادة تسجيل دولية لمزرعته</a:t>
            </a:r>
            <a:r>
              <a:rPr lang="en-US" dirty="0"/>
              <a:t>.</a:t>
            </a:r>
            <a:endParaRPr lang="ar-EG" b="1" dirty="0"/>
          </a:p>
          <a:p>
            <a:pPr eaLnBrk="1" hangingPunct="1">
              <a:defRPr/>
            </a:pPr>
            <a:r>
              <a:rPr lang="ar-SA" b="1" dirty="0"/>
              <a:t>مميزاته</a:t>
            </a:r>
            <a:r>
              <a:rPr lang="en-US" dirty="0"/>
              <a:t>:</a:t>
            </a:r>
            <a:r>
              <a:rPr lang="ar-SA" dirty="0"/>
              <a:t>ضمان تسويق المنتج – تسجيل المزرعة دوليا</a:t>
            </a:r>
            <a:endParaRPr lang="ar-SA" b="1" dirty="0"/>
          </a:p>
          <a:p>
            <a:pPr eaLnBrk="1" hangingPunct="1">
              <a:defRPr/>
            </a:pPr>
            <a:r>
              <a:rPr lang="ar-SA" b="1" dirty="0"/>
              <a:t>عيوبه</a:t>
            </a:r>
            <a:r>
              <a:rPr lang="en-US" dirty="0"/>
              <a:t>: </a:t>
            </a:r>
            <a:r>
              <a:rPr lang="ar-SA" dirty="0"/>
              <a:t>يتطلب بعض شروط خاصة مثل توافر رأس ماشية لكل فدان و وجود سور</a:t>
            </a:r>
            <a:r>
              <a:rPr lang="en-US" dirty="0"/>
              <a:t>  </a:t>
            </a:r>
            <a:r>
              <a:rPr lang="ar-SA" dirty="0"/>
              <a:t>أشجار يحيط بالمزرعة – مرور ثلاث أعوام على الأقل لا تستخدم فيها الأسمدة و المبيدات الكيماوية فى حالة الأراضى القديمة و ستة أشهر فى حالة الأراضى الجديدة</a:t>
            </a:r>
            <a:r>
              <a:rPr lang="en-US" dirty="0"/>
              <a:t>.</a:t>
            </a:r>
          </a:p>
          <a:p>
            <a:pPr>
              <a:defRPr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932107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ar-EG" dirty="0">
                <a:solidFill>
                  <a:schemeClr val="accent4">
                    <a:lumMod val="10000"/>
                  </a:schemeClr>
                </a:solidFill>
              </a:rPr>
              <a:t>   </a:t>
            </a:r>
            <a:r>
              <a:rPr lang="ar-SA" dirty="0">
                <a:solidFill>
                  <a:srgbClr val="0070C0"/>
                </a:solidFill>
              </a:rPr>
              <a:t>محددات أنتاج النباتات الطبية و العطرية:</a:t>
            </a:r>
            <a:endParaRPr lang="en-US" dirty="0">
              <a:solidFill>
                <a:srgbClr val="0070C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ar-EG" dirty="0"/>
              <a:t>1-	</a:t>
            </a:r>
            <a:r>
              <a:rPr lang="ar-SA" dirty="0"/>
              <a:t>الموقع الجغرافى: بعض النباتات تجود فى المناطق الحارة مثل الفانيليا – الكولا – الكينا و بعضها يجود فى المناطق الباردة مثل حشيشة الدينار – الزعفران – السحلب – الصنوبر.</a:t>
            </a:r>
            <a:endParaRPr lang="en-US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ar-EG" dirty="0"/>
              <a:t>2-  </a:t>
            </a:r>
            <a:r>
              <a:rPr lang="ar-SA" dirty="0"/>
              <a:t>الأرتفاع عن سطح البحر: بعض النباتات تجود </a:t>
            </a:r>
            <a:r>
              <a:rPr lang="ar-EG" dirty="0"/>
              <a:t>(</a:t>
            </a:r>
            <a:r>
              <a:rPr lang="ar-SA" dirty="0"/>
              <a:t>تنتج مواد فعالة أكثر) عند زراعتها فى مناطق مرتفعة عن سطح البحر مثل البن و الشاى.</a:t>
            </a:r>
            <a:endParaRPr lang="en-US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ar-EG" dirty="0"/>
              <a:t>3- </a:t>
            </a:r>
            <a:r>
              <a:rPr lang="ar-SA" dirty="0"/>
              <a:t>نوعية التربة: تحدد نوعية التربة مدى نجاح زراعة نوع بها فمثلا لا ينصح بزراعة الديجيتالس و الصنوبر فى الأراضى الجيرية. و فى الأراضى الرملية تجود زراعة نباتات الحنضل و العرقسوس و بصل العنصل و الصبار. فى حين يفضل البلادونا و العتر و الحبوب العطرية الأراضى الطميية الخفيفة.</a:t>
            </a:r>
            <a:endParaRPr lang="en-US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ar-EG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ar-EG" sz="2400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938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1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51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51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51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51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58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9144000" cy="6524625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ar-EG" dirty="0"/>
              <a:t>4- </a:t>
            </a:r>
            <a:r>
              <a:rPr lang="ar-SA" dirty="0"/>
              <a:t>ملوحة التربة و المياه: بعض النباتات تتحمل إلى حد ما ملوحة التربة و المياه مثل البابونج و الشمر و الكسبرة. و بعضها شديد الحساسية للأملاح مثل الريحان و النعناع.</a:t>
            </a:r>
            <a:endParaRPr lang="ar-EG" dirty="0"/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ar-EG" dirty="0"/>
              <a:t>5-  </a:t>
            </a:r>
            <a:r>
              <a:rPr lang="ar-SA" dirty="0"/>
              <a:t>توافر مياه الرى: تتفاوت النباتات الطبية و العطرية فى إحتياجاتها المائية فبعضها يحتاج لكميات كبيرة من المياه مثل البردقوش (4240- 4625 م3/ف) و بعضها يحتاج كميات قليلة مثل الكسبرة (1105 – 1180 م3/ف).</a:t>
            </a:r>
            <a:endParaRPr lang="ar-EG" dirty="0"/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ar-EG" dirty="0"/>
              <a:t>6-  </a:t>
            </a:r>
            <a:r>
              <a:rPr lang="ar-SA" dirty="0"/>
              <a:t>إنتشار الحشائش: تتأثر النباتات الطبية و العطرية بوجود نوعية و مدى إنتشار الحشائش فى التربة فلا ينصح مثلا بزراعة النعناع فى الأراضى التى تنتشر بها الحشائش و خاصة النجيل فى حين تتحمل بعض الأنواع الأخرى مثل الريحان وجود بعض الأنواع من الحشائش الحولية.</a:t>
            </a:r>
            <a:endParaRPr lang="ar-EG" dirty="0"/>
          </a:p>
          <a:p>
            <a:pPr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73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52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5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52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eaLnBrk="1" hangingPunct="1">
              <a:defRPr/>
            </a:pPr>
            <a:r>
              <a:rPr lang="ar-EG" dirty="0"/>
              <a:t> 7- </a:t>
            </a:r>
            <a:r>
              <a:rPr lang="en-US" dirty="0"/>
              <a:t> </a:t>
            </a:r>
            <a:r>
              <a:rPr lang="ar-SA" dirty="0"/>
              <a:t>فطريات التربة</a:t>
            </a:r>
            <a:r>
              <a:rPr lang="en-US" dirty="0"/>
              <a:t>: </a:t>
            </a:r>
            <a:r>
              <a:rPr lang="ar-SA" dirty="0"/>
              <a:t>لا ينصح بزراعة بعض الأنواع من النباتات الطبية مثل الكمون فى الأراضى الموبوئة بفطريات التربة و مسببات الذبول و من أهمها فطر الفيوزاريوم</a:t>
            </a:r>
            <a:r>
              <a:rPr lang="en-US" dirty="0"/>
              <a:t>.</a:t>
            </a:r>
            <a:endParaRPr lang="ar-EG" dirty="0"/>
          </a:p>
          <a:p>
            <a:pPr eaLnBrk="1" hangingPunct="1">
              <a:defRPr/>
            </a:pPr>
            <a:r>
              <a:rPr lang="ar-EG" dirty="0"/>
              <a:t>8-</a:t>
            </a:r>
            <a:r>
              <a:rPr lang="en-US" dirty="0"/>
              <a:t> </a:t>
            </a:r>
            <a:r>
              <a:rPr lang="ar-SA" dirty="0"/>
              <a:t>توافر الأيدى العاملة</a:t>
            </a:r>
            <a:r>
              <a:rPr lang="en-US" dirty="0"/>
              <a:t>: </a:t>
            </a:r>
            <a:r>
              <a:rPr lang="ar-SA" dirty="0"/>
              <a:t>بعض النباتات يحتاج لتوافر أعداد كبيرة من الأيدى العاملة مثل البابونج و الكركديه و الزعفران. وفى حالة عدم توافرها لا ينصح بزراعة هذه النباتات</a:t>
            </a:r>
            <a:r>
              <a:rPr lang="en-US" dirty="0"/>
              <a:t>.</a:t>
            </a:r>
            <a:endParaRPr lang="ar-EG" dirty="0"/>
          </a:p>
          <a:p>
            <a:pPr eaLnBrk="1" hangingPunct="1">
              <a:defRPr/>
            </a:pPr>
            <a:r>
              <a:rPr lang="ar-EG" dirty="0"/>
              <a:t>9-</a:t>
            </a:r>
            <a:r>
              <a:rPr lang="en-US" dirty="0"/>
              <a:t> </a:t>
            </a:r>
            <a:r>
              <a:rPr lang="ar-SA" dirty="0"/>
              <a:t>توافر الخبرة العملية</a:t>
            </a:r>
            <a:r>
              <a:rPr lang="en-US" dirty="0"/>
              <a:t>: </a:t>
            </a:r>
            <a:r>
              <a:rPr lang="ar-SA" dirty="0"/>
              <a:t>تحتاج النباتات الطبية و العطرية لتوافر خبرات خاصة بالزراعة و الجمع أو الحصاد و التجفيف و فى حالة نقص الخبرة فى أى من هذه العناصر يتاثر المحصول الناتج من حيث الكم و النوع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10- </a:t>
            </a:r>
            <a:r>
              <a:rPr lang="ar-SA" dirty="0"/>
              <a:t>توفر رأس مال مناسب</a:t>
            </a:r>
            <a:r>
              <a:rPr lang="en-US" dirty="0"/>
              <a:t>: </a:t>
            </a:r>
            <a:r>
              <a:rPr lang="ar-SA" dirty="0"/>
              <a:t>لمواجهة النفقات الخاصة بالأنتاج و عمل المجففات و المخازن و غيرها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8016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53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3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3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63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4306" name="Picture 2" descr="476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20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4307" name="WordArt 3"/>
          <p:cNvSpPr>
            <a:spLocks noChangeArrowheads="1" noChangeShapeType="1" noTextEdit="1"/>
          </p:cNvSpPr>
          <p:nvPr/>
        </p:nvSpPr>
        <p:spPr bwMode="auto">
          <a:xfrm rot="208094">
            <a:off x="323850" y="5229225"/>
            <a:ext cx="6985000" cy="11525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 rtl="0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160000" scaled="1"/>
                </a:gradFill>
                <a:latin typeface="Impact"/>
              </a:rPr>
              <a:t>Thank You</a:t>
            </a:r>
            <a:endParaRPr lang="ar-EG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160000" scaled="1"/>
              </a:gradFill>
              <a:latin typeface="Impact"/>
            </a:endParaRPr>
          </a:p>
        </p:txBody>
      </p:sp>
      <p:pic>
        <p:nvPicPr>
          <p:cNvPr id="23556" name="Picture 4" descr="طائر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0"/>
            <a:ext cx="2916237" cy="191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 descr="DOVEC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2731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19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595</Words>
  <Application>Microsoft Office PowerPoint</Application>
  <PresentationFormat>عرض على الشاشة (4:3)</PresentationFormat>
  <Paragraphs>41</Paragraphs>
  <Slides>9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etc</dc:creator>
  <cp:lastModifiedBy>hader.1972.aljaper@gmail.com</cp:lastModifiedBy>
  <cp:revision>3</cp:revision>
  <dcterms:created xsi:type="dcterms:W3CDTF">2020-03-23T18:25:33Z</dcterms:created>
  <dcterms:modified xsi:type="dcterms:W3CDTF">2021-05-21T08:06:24Z</dcterms:modified>
</cp:coreProperties>
</file>